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72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5592CB90-6664-49BE-9CF4-A040751702A4}">
          <p14:sldIdLst>
            <p14:sldId id="256"/>
            <p14:sldId id="270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397" autoAdjust="0"/>
    <p:restoredTop sz="94660"/>
  </p:normalViewPr>
  <p:slideViewPr>
    <p:cSldViewPr snapToGrid="0">
      <p:cViewPr varScale="1">
        <p:scale>
          <a:sx n="67" d="100"/>
          <a:sy n="67" d="100"/>
        </p:scale>
        <p:origin x="9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0DAC-7703-4189-8F98-50E0C307EE0C}" type="datetimeFigureOut">
              <a:rPr lang="en-US" smtClean="0"/>
              <a:t>25/08/2021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EDC-C78F-449F-9BED-11F71A5C7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117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0DAC-7703-4189-8F98-50E0C307EE0C}" type="datetimeFigureOut">
              <a:rPr lang="en-US" smtClean="0"/>
              <a:t>25/08/2021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EDC-C78F-449F-9BED-11F71A5C7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237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0DAC-7703-4189-8F98-50E0C307EE0C}" type="datetimeFigureOut">
              <a:rPr lang="en-US" smtClean="0"/>
              <a:t>25/08/2021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EDC-C78F-449F-9BED-11F71A5C7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862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0DAC-7703-4189-8F98-50E0C307EE0C}" type="datetimeFigureOut">
              <a:rPr lang="en-US" smtClean="0"/>
              <a:t>25/08/2021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EDC-C78F-449F-9BED-11F71A5C7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502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0DAC-7703-4189-8F98-50E0C307EE0C}" type="datetimeFigureOut">
              <a:rPr lang="en-US" smtClean="0"/>
              <a:t>25/08/2021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EDC-C78F-449F-9BED-11F71A5C7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9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0DAC-7703-4189-8F98-50E0C307EE0C}" type="datetimeFigureOut">
              <a:rPr lang="en-US" smtClean="0"/>
              <a:t>25/08/2021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EDC-C78F-449F-9BED-11F71A5C7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963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0DAC-7703-4189-8F98-50E0C307EE0C}" type="datetimeFigureOut">
              <a:rPr lang="en-US" smtClean="0"/>
              <a:t>25/08/2021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EDC-C78F-449F-9BED-11F71A5C7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074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0DAC-7703-4189-8F98-50E0C307EE0C}" type="datetimeFigureOut">
              <a:rPr lang="en-US" smtClean="0"/>
              <a:t>25/08/2021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EDC-C78F-449F-9BED-11F71A5C7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82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0DAC-7703-4189-8F98-50E0C307EE0C}" type="datetimeFigureOut">
              <a:rPr lang="en-US" smtClean="0"/>
              <a:t>25/08/2021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EDC-C78F-449F-9BED-11F71A5C7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830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0DAC-7703-4189-8F98-50E0C307EE0C}" type="datetimeFigureOut">
              <a:rPr lang="en-US" smtClean="0"/>
              <a:t>25/08/2021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EDC-C78F-449F-9BED-11F71A5C7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96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0DAC-7703-4189-8F98-50E0C307EE0C}" type="datetimeFigureOut">
              <a:rPr lang="en-US" smtClean="0"/>
              <a:t>25/08/2021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EEDC-C78F-449F-9BED-11F71A5C7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17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10DAC-7703-4189-8F98-50E0C307EE0C}" type="datetimeFigureOut">
              <a:rPr lang="en-US" smtClean="0"/>
              <a:t>25/08/2021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7EEDC-C78F-449F-9BED-11F71A5C7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170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mailto:khadijah@timesoftsghelp.zendesk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TIMES SOFTWARE </a:t>
            </a:r>
            <a:br>
              <a:rPr lang="en-US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800" dirty="0">
                <a:solidFill>
                  <a:schemeClr val="accent1">
                    <a:lumMod val="50000"/>
                  </a:schemeClr>
                </a:solidFill>
              </a:rPr>
              <a:t>TP8 HR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631337"/>
          </a:xfrm>
        </p:spPr>
        <p:txBody>
          <a:bodyPr>
            <a:normAutofit/>
          </a:bodyPr>
          <a:lstStyle/>
          <a:p>
            <a:r>
              <a:rPr lang="en-US" sz="3200" dirty="0"/>
              <a:t>Trainer: Khadijah</a:t>
            </a:r>
          </a:p>
          <a:p>
            <a:r>
              <a:rPr lang="en-SG" sz="1800" u="sng" dirty="0">
                <a:solidFill>
                  <a:srgbClr val="2B2E2F"/>
                </a:solidFill>
                <a:effectLst/>
                <a:latin typeface="Lucida Sans Unicode" panose="020B0602030504020204" pitchFamily="34" charset="0"/>
                <a:ea typeface="Calibri" panose="020F0502020204030204" pitchFamily="34" charset="0"/>
                <a:hlinkClick r:id="rId2"/>
              </a:rPr>
              <a:t>khadijah@timesoftsghelp.zendesk.com</a:t>
            </a:r>
            <a:endParaRPr lang="en-US" sz="3200" dirty="0"/>
          </a:p>
          <a:p>
            <a:r>
              <a:rPr lang="en-US" sz="2000" dirty="0"/>
              <a:t>	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4" y="462720"/>
            <a:ext cx="3802815" cy="1267605"/>
          </a:xfrm>
          <a:prstGeom prst="rect">
            <a:avLst/>
          </a:prstGeom>
        </p:spPr>
      </p:pic>
      <p:graphicFrame>
        <p:nvGraphicFramePr>
          <p:cNvPr id="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185446"/>
              </p:ext>
            </p:extLst>
          </p:nvPr>
        </p:nvGraphicFramePr>
        <p:xfrm>
          <a:off x="523873" y="3988995"/>
          <a:ext cx="2810169" cy="2353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4" imgW="2704762" imgH="2266667" progId="MSPhotoEd.3">
                  <p:embed/>
                </p:oleObj>
              </mc:Choice>
              <mc:Fallback>
                <p:oleObj name="Photo Editor Photo" r:id="rId4" imgW="2704762" imgH="2266667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73" y="3988995"/>
                        <a:ext cx="2810169" cy="23538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08927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Education Details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4287" y="1249718"/>
            <a:ext cx="7293935" cy="545090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38199" y="1843106"/>
            <a:ext cx="30338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Education Details </a:t>
            </a:r>
            <a:r>
              <a:rPr lang="en-US" b="1" dirty="0"/>
              <a:t>– </a:t>
            </a:r>
            <a:r>
              <a:rPr lang="en-US" dirty="0"/>
              <a:t>Academic qualification of employees will be added here.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387" y="3011187"/>
            <a:ext cx="2181447" cy="1767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24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Family Details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0235" y="668411"/>
            <a:ext cx="7320517" cy="597023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38200" y="1587657"/>
            <a:ext cx="248093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Family Details </a:t>
            </a:r>
            <a:r>
              <a:rPr lang="en-US" b="1" dirty="0"/>
              <a:t>– </a:t>
            </a:r>
            <a:r>
              <a:rPr lang="en-US" dirty="0"/>
              <a:t>User may enter employee’s family details in this section.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110" y="2913220"/>
            <a:ext cx="2024616" cy="167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255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Insurance</a:t>
            </a:r>
          </a:p>
        </p:txBody>
      </p:sp>
      <p:sp>
        <p:nvSpPr>
          <p:cNvPr id="3" name="Rectangle 2"/>
          <p:cNvSpPr/>
          <p:nvPr/>
        </p:nvSpPr>
        <p:spPr>
          <a:xfrm>
            <a:off x="838200" y="1422552"/>
            <a:ext cx="19067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Insurance </a:t>
            </a:r>
            <a:r>
              <a:rPr lang="en-US" b="1" dirty="0"/>
              <a:t>– </a:t>
            </a:r>
            <a:r>
              <a:rPr lang="en-US" dirty="0"/>
              <a:t>User may enter staff insurance benefit in this section.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149079"/>
            <a:ext cx="1906772" cy="15319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4803" y="598774"/>
            <a:ext cx="8193057" cy="595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995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Job Assignment</a:t>
            </a:r>
          </a:p>
        </p:txBody>
      </p:sp>
      <p:sp>
        <p:nvSpPr>
          <p:cNvPr id="3" name="Rectangle 2"/>
          <p:cNvSpPr/>
          <p:nvPr/>
        </p:nvSpPr>
        <p:spPr>
          <a:xfrm>
            <a:off x="885604" y="1690688"/>
            <a:ext cx="307635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Job Assignment </a:t>
            </a:r>
            <a:r>
              <a:rPr lang="en-US" b="1" dirty="0"/>
              <a:t>– </a:t>
            </a:r>
            <a:r>
              <a:rPr lang="en-US" dirty="0"/>
              <a:t>Mainly for employees who had participated in large project work.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279" y="2983350"/>
            <a:ext cx="2409604" cy="19526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8711" y="916721"/>
            <a:ext cx="7439247" cy="542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597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Staff Job Evaluation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838200" y="1879178"/>
            <a:ext cx="2906233" cy="1608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Staff Job Evaluation – </a:t>
            </a:r>
            <a:r>
              <a:rPr lang="en-US" dirty="0"/>
              <a:t>This option allows user to capture evaluation results of the employees after</a:t>
            </a:r>
          </a:p>
          <a:p>
            <a:r>
              <a:rPr lang="en-US" dirty="0"/>
              <a:t>he/she has been evaluated.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2272" y="1331292"/>
            <a:ext cx="7361528" cy="529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626" y="3675969"/>
            <a:ext cx="2097937" cy="175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6473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Past Job History</a:t>
            </a:r>
          </a:p>
        </p:txBody>
      </p:sp>
      <p:sp>
        <p:nvSpPr>
          <p:cNvPr id="3" name="Rectangle 2"/>
          <p:cNvSpPr/>
          <p:nvPr/>
        </p:nvSpPr>
        <p:spPr>
          <a:xfrm>
            <a:off x="838200" y="1690688"/>
            <a:ext cx="245966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Past Job History – </a:t>
            </a:r>
            <a:r>
              <a:rPr lang="en-US" dirty="0"/>
              <a:t>Keeps track of employment history of employees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507" y="3218257"/>
            <a:ext cx="1888609" cy="15904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3042" y="1345992"/>
            <a:ext cx="7407349" cy="5329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49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Loan Record</a:t>
            </a:r>
          </a:p>
        </p:txBody>
      </p:sp>
      <p:sp>
        <p:nvSpPr>
          <p:cNvPr id="3" name="Rectangle 2"/>
          <p:cNvSpPr/>
          <p:nvPr/>
        </p:nvSpPr>
        <p:spPr>
          <a:xfrm>
            <a:off x="1096925" y="1690688"/>
            <a:ext cx="22665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Loan Record </a:t>
            </a:r>
            <a:r>
              <a:rPr lang="en-US" b="1" dirty="0"/>
              <a:t>– </a:t>
            </a:r>
            <a:r>
              <a:rPr lang="en-US" dirty="0"/>
              <a:t>used to record any loan that has been given out to employees.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266" y="3338054"/>
            <a:ext cx="1933354" cy="15634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8129" y="651686"/>
            <a:ext cx="8015860" cy="5834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5369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Medical Record</a:t>
            </a:r>
          </a:p>
        </p:txBody>
      </p:sp>
      <p:sp>
        <p:nvSpPr>
          <p:cNvPr id="3" name="Rectangle 2"/>
          <p:cNvSpPr/>
          <p:nvPr/>
        </p:nvSpPr>
        <p:spPr>
          <a:xfrm>
            <a:off x="1005626" y="1690688"/>
            <a:ext cx="288496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Medical Record </a:t>
            </a:r>
            <a:r>
              <a:rPr lang="en-US" sz="2000" b="1" dirty="0"/>
              <a:t>– </a:t>
            </a:r>
            <a:r>
              <a:rPr lang="en-US" dirty="0"/>
              <a:t>keep a detailed information on illness particulars.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5110" y="3021588"/>
            <a:ext cx="2079171" cy="16562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6940" y="930265"/>
            <a:ext cx="6992769" cy="5294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7327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National Service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224" y="1320640"/>
            <a:ext cx="7197576" cy="526357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23257" y="1690688"/>
            <a:ext cx="2743200" cy="1335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National Service </a:t>
            </a:r>
            <a:r>
              <a:rPr lang="en-US" b="1" dirty="0"/>
              <a:t>– </a:t>
            </a:r>
            <a:r>
              <a:rPr lang="en-US" dirty="0"/>
              <a:t>used to keep information on employee’s reservist information.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281" y="3026582"/>
            <a:ext cx="2329543" cy="1851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2669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Skills Information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838200" y="1690688"/>
            <a:ext cx="271054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Skills Information </a:t>
            </a:r>
            <a:r>
              <a:rPr lang="en-US" b="1" dirty="0"/>
              <a:t>– </a:t>
            </a:r>
            <a:r>
              <a:rPr lang="en-US" dirty="0"/>
              <a:t>Stores information pertaining to employees’ job related skills.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3170362"/>
            <a:ext cx="2275115" cy="18667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2656" y="1255344"/>
            <a:ext cx="7511143" cy="5404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620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Training</a:t>
            </a:r>
            <a:r>
              <a:rPr lang="en-US" dirty="0"/>
              <a:t>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Agenda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0" y="6159679"/>
            <a:ext cx="2133600" cy="711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6146" y="1350447"/>
            <a:ext cx="7506824" cy="480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1504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Stock Options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1134413" y="1690688"/>
            <a:ext cx="218833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Stock Options –</a:t>
            </a:r>
            <a:r>
              <a:rPr lang="en-US" sz="2000" dirty="0"/>
              <a:t>company offers their staff the company share.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414" y="3187949"/>
            <a:ext cx="1915886" cy="15590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6313" y="841444"/>
            <a:ext cx="7696304" cy="553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2550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Staff Training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7955" y="212725"/>
            <a:ext cx="6643261" cy="647110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346519" y="1690688"/>
            <a:ext cx="231108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Staff Training </a:t>
            </a:r>
            <a:r>
              <a:rPr lang="en-US" sz="3200" b="1" dirty="0"/>
              <a:t>- </a:t>
            </a:r>
            <a:r>
              <a:rPr lang="en-US" dirty="0"/>
              <a:t>Training details of employees.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9558" y="3007464"/>
            <a:ext cx="1737927" cy="1459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0757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Batch Training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1215168" y="1502618"/>
            <a:ext cx="18763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Batch Training-</a:t>
            </a:r>
            <a:r>
              <a:rPr lang="en-US" sz="2000" dirty="0"/>
              <a:t>Allows update batch staff training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5377" y="2826057"/>
            <a:ext cx="1900213" cy="15803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3991" y="972119"/>
            <a:ext cx="7790558" cy="5624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7484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Reports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469" y="2611220"/>
            <a:ext cx="6342213" cy="178933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395531" y="1690688"/>
            <a:ext cx="25204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Reports-</a:t>
            </a:r>
          </a:p>
          <a:p>
            <a:r>
              <a:rPr lang="en-US" sz="2000" dirty="0"/>
              <a:t>Generating HR reports</a:t>
            </a:r>
          </a:p>
        </p:txBody>
      </p:sp>
    </p:spTree>
    <p:extLst>
      <p:ext uri="{BB962C8B-B14F-4D97-AF65-F5344CB8AC3E}">
        <p14:creationId xmlns:p14="http://schemas.microsoft.com/office/powerpoint/2010/main" val="7890374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1500" dirty="0"/>
              <a:t>Q</a:t>
            </a:r>
            <a:r>
              <a:rPr lang="en-US" sz="11500" dirty="0">
                <a:solidFill>
                  <a:schemeClr val="accent1">
                    <a:lumMod val="50000"/>
                  </a:schemeClr>
                </a:solidFill>
              </a:rPr>
              <a:t>&amp;</a:t>
            </a:r>
            <a:r>
              <a:rPr lang="en-US" sz="11500" dirty="0"/>
              <a:t>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0" y="6159679"/>
            <a:ext cx="2133600" cy="711200"/>
          </a:xfrm>
          <a:prstGeom prst="rect">
            <a:avLst/>
          </a:prstGeom>
        </p:spPr>
      </p:pic>
      <p:graphicFrame>
        <p:nvGraphicFramePr>
          <p:cNvPr id="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5050611"/>
              </p:ext>
            </p:extLst>
          </p:nvPr>
        </p:nvGraphicFramePr>
        <p:xfrm>
          <a:off x="831850" y="505819"/>
          <a:ext cx="2810169" cy="2353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3" imgW="2704762" imgH="2266667" progId="MSPhotoEd.3">
                  <p:embed/>
                </p:oleObj>
              </mc:Choice>
              <mc:Fallback>
                <p:oleObj name="Photo Editor Photo" r:id="rId3" imgW="2704762" imgH="2266667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850" y="505819"/>
                        <a:ext cx="2810169" cy="23538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2558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Personal Achievement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1543781"/>
            <a:ext cx="24974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Personal Achievement </a:t>
            </a:r>
            <a:r>
              <a:rPr lang="en-US" sz="2400" dirty="0"/>
              <a:t>–</a:t>
            </a:r>
          </a:p>
          <a:p>
            <a:r>
              <a:rPr lang="en-US" dirty="0"/>
              <a:t>keeping records of any awards or commendations of employees.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1158" y="1332504"/>
            <a:ext cx="7010669" cy="52149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2685" y="3931606"/>
            <a:ext cx="1828398" cy="1459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670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Company Assets</a:t>
            </a:r>
          </a:p>
        </p:txBody>
      </p:sp>
      <p:sp>
        <p:nvSpPr>
          <p:cNvPr id="3" name="Rectangle 2"/>
          <p:cNvSpPr/>
          <p:nvPr/>
        </p:nvSpPr>
        <p:spPr>
          <a:xfrm>
            <a:off x="704045" y="1913447"/>
            <a:ext cx="258006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Company Assets </a:t>
            </a:r>
            <a:r>
              <a:rPr lang="en-US" dirty="0"/>
              <a:t>– Record keeping for items issued by the company to individual employees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1516" y="1427688"/>
            <a:ext cx="7742407" cy="51405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532" y="3689898"/>
            <a:ext cx="1936124" cy="1558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903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APPRAISAL</a:t>
            </a:r>
          </a:p>
        </p:txBody>
      </p:sp>
      <p:sp>
        <p:nvSpPr>
          <p:cNvPr id="3" name="Rectangle 2"/>
          <p:cNvSpPr/>
          <p:nvPr/>
        </p:nvSpPr>
        <p:spPr>
          <a:xfrm>
            <a:off x="739586" y="1505046"/>
            <a:ext cx="22722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APPRAISAL </a:t>
            </a:r>
            <a:r>
              <a:rPr lang="en-US" sz="2400" dirty="0"/>
              <a:t>–</a:t>
            </a:r>
            <a:r>
              <a:rPr lang="en-US" dirty="0"/>
              <a:t>Record employee work performance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586" y="2664452"/>
            <a:ext cx="2076117" cy="1697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6028" y="325462"/>
            <a:ext cx="7517772" cy="637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94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Accident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3129" y="492693"/>
            <a:ext cx="8081298" cy="590983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38200" y="1531433"/>
            <a:ext cx="210396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Accident </a:t>
            </a:r>
            <a:r>
              <a:rPr lang="en-US" dirty="0"/>
              <a:t>– Keeps track of any accident related activities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087003"/>
            <a:ext cx="1862069" cy="1505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935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Employee Benefits</a:t>
            </a:r>
          </a:p>
        </p:txBody>
      </p:sp>
      <p:sp>
        <p:nvSpPr>
          <p:cNvPr id="3" name="Rectangle 2"/>
          <p:cNvSpPr/>
          <p:nvPr/>
        </p:nvSpPr>
        <p:spPr>
          <a:xfrm>
            <a:off x="685941" y="1690688"/>
            <a:ext cx="297002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Employee Benefits – </a:t>
            </a:r>
            <a:r>
              <a:rPr lang="en-US" dirty="0"/>
              <a:t>For employees who enjoy the benefits provided by the company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864" y="2983350"/>
            <a:ext cx="2160181" cy="17504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3180" y="1318437"/>
            <a:ext cx="8102755" cy="522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404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Discipline</a:t>
            </a:r>
          </a:p>
        </p:txBody>
      </p:sp>
      <p:sp>
        <p:nvSpPr>
          <p:cNvPr id="3" name="Rectangle 2"/>
          <p:cNvSpPr/>
          <p:nvPr/>
        </p:nvSpPr>
        <p:spPr>
          <a:xfrm>
            <a:off x="876836" y="1475825"/>
            <a:ext cx="18855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Discipline - </a:t>
            </a:r>
            <a:r>
              <a:rPr lang="en-US" dirty="0"/>
              <a:t>Keeps track of disciplinary records of employees within the company</a:t>
            </a:r>
            <a:r>
              <a:rPr lang="en-US" sz="2400" dirty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83" y="3518865"/>
            <a:ext cx="2148211" cy="17963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3112" y="629577"/>
            <a:ext cx="8099665" cy="57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416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Staff External Activity</a:t>
            </a:r>
          </a:p>
        </p:txBody>
      </p:sp>
      <p:sp>
        <p:nvSpPr>
          <p:cNvPr id="3" name="Rectangle 2"/>
          <p:cNvSpPr/>
          <p:nvPr/>
        </p:nvSpPr>
        <p:spPr>
          <a:xfrm>
            <a:off x="838200" y="2151988"/>
            <a:ext cx="27999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</a:rPr>
              <a:t>Staff External Activity – </a:t>
            </a:r>
            <a:r>
              <a:rPr lang="en-US" dirty="0">
                <a:latin typeface="Times New Roman" panose="02020603050405020304" pitchFamily="18" charset="0"/>
              </a:rPr>
              <a:t>Keeps track of those employees who participates in any form of</a:t>
            </a:r>
          </a:p>
          <a:p>
            <a:r>
              <a:rPr lang="en-US" dirty="0">
                <a:latin typeface="Times New Roman" panose="02020603050405020304" pitchFamily="18" charset="0"/>
              </a:rPr>
              <a:t>external activity</a:t>
            </a:r>
            <a:r>
              <a:rPr lang="en-US" sz="2400" dirty="0">
                <a:latin typeface="Times New Roman" panose="02020603050405020304" pitchFamily="18" charset="0"/>
              </a:rPr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575" y="4103613"/>
            <a:ext cx="2479158" cy="204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7762" y="1330675"/>
            <a:ext cx="7155158" cy="515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7368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7932</TotalTime>
  <Words>314</Words>
  <Application>Microsoft Office PowerPoint</Application>
  <PresentationFormat>Widescreen</PresentationFormat>
  <Paragraphs>52</Paragraphs>
  <Slides>24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Light</vt:lpstr>
      <vt:lpstr>Lucida Sans Unicode</vt:lpstr>
      <vt:lpstr>Times New Roman</vt:lpstr>
      <vt:lpstr>Office Theme</vt:lpstr>
      <vt:lpstr>Photo Editor Photo</vt:lpstr>
      <vt:lpstr>TIMES SOFTWARE  TP8 HR TRAINING</vt:lpstr>
      <vt:lpstr>Training Agenda</vt:lpstr>
      <vt:lpstr>Personal Achievement</vt:lpstr>
      <vt:lpstr>Company Assets</vt:lpstr>
      <vt:lpstr>APPRAISAL</vt:lpstr>
      <vt:lpstr>Accident</vt:lpstr>
      <vt:lpstr>Employee Benefits</vt:lpstr>
      <vt:lpstr>Discipline</vt:lpstr>
      <vt:lpstr>Staff External Activity</vt:lpstr>
      <vt:lpstr>Education Details</vt:lpstr>
      <vt:lpstr>Family Details</vt:lpstr>
      <vt:lpstr>Insurance</vt:lpstr>
      <vt:lpstr>Job Assignment</vt:lpstr>
      <vt:lpstr>Staff Job Evaluation</vt:lpstr>
      <vt:lpstr>Past Job History</vt:lpstr>
      <vt:lpstr>Loan Record</vt:lpstr>
      <vt:lpstr>Medical Record</vt:lpstr>
      <vt:lpstr>National Service</vt:lpstr>
      <vt:lpstr>Skills Information</vt:lpstr>
      <vt:lpstr>Stock Options</vt:lpstr>
      <vt:lpstr>Staff Training</vt:lpstr>
      <vt:lpstr>Batch Training</vt:lpstr>
      <vt:lpstr>Reports</vt:lpstr>
      <vt:lpstr>Q&amp;A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TIMES SOFTWARE  PAYROLL TRAINING</dc:title>
  <dc:creator>Lim Yan Ling</dc:creator>
  <cp:lastModifiedBy>khadijah</cp:lastModifiedBy>
  <cp:revision>153</cp:revision>
  <dcterms:created xsi:type="dcterms:W3CDTF">2013-04-04T09:17:49Z</dcterms:created>
  <dcterms:modified xsi:type="dcterms:W3CDTF">2021-08-25T02:57:12Z</dcterms:modified>
</cp:coreProperties>
</file>